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64" r:id="rId6"/>
    <p:sldId id="263" r:id="rId7"/>
    <p:sldId id="260" r:id="rId8"/>
    <p:sldId id="267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898"/>
    <a:srgbClr val="B69F6D"/>
    <a:srgbClr val="E4CE98"/>
    <a:srgbClr val="D3A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015D6-4C26-C04F-8C95-3739DB211115}" v="5" dt="2023-11-29T17:55:27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/>
    <p:restoredTop sz="94775"/>
  </p:normalViewPr>
  <p:slideViewPr>
    <p:cSldViewPr snapToGrid="0" showGuides="1">
      <p:cViewPr varScale="1">
        <p:scale>
          <a:sx n="101" d="100"/>
          <a:sy n="101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3ED38-5DC5-7916-F00B-2DA34977C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831"/>
            <a:ext cx="12252960" cy="68922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977C140-2DDE-B7F8-2211-51AAEB87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57" y="3128609"/>
            <a:ext cx="4788683" cy="1993672"/>
          </a:xfrm>
        </p:spPr>
        <p:txBody>
          <a:bodyPr anchor="t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FE012-8EB9-9F67-65FD-10559E689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371" y="5278003"/>
            <a:ext cx="2324100" cy="77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9DBE1-D332-6D47-BA54-BEA5217AB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8480" y="1375744"/>
            <a:ext cx="5491327" cy="14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BF1EE-4A32-0E7F-D9EC-6484486D2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52960" cy="68922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3131-1A20-6F37-A446-E38F8C1C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DFB47D-C614-C7AE-33DA-07D607D3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722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4C51F7-B3B4-7863-A196-687599F2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23A764-F13C-D4C0-C401-603F3FD6383E}"/>
              </a:ext>
            </a:extLst>
          </p:cNvPr>
          <p:cNvCxnSpPr/>
          <p:nvPr userDrawn="1"/>
        </p:nvCxnSpPr>
        <p:spPr>
          <a:xfrm>
            <a:off x="570016" y="4368801"/>
            <a:ext cx="10960924" cy="0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3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57860D-AE93-AE5C-DD72-4AE8A1486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52960" cy="6892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C028D-2D34-7A60-9897-2DB8BC9F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E277-18D6-F3AB-8E17-B3083E95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89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226FFE-E6CF-FFEE-9CE9-DF081B2C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5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3CE84-665C-75C4-6189-C11A4C3C5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52960" cy="6892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C028D-2D34-7A60-9897-2DB8BC9F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183BE-794C-E559-AA92-1CA64904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4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6D48C-DAD2-9702-B684-241B52368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52960" cy="6892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C028D-2D34-7A60-9897-2DB8BC9F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647454-3CAB-417C-7DBB-5F658BCAC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107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DD0C1F-8C0E-0015-67A3-7F6A2DCE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107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1C866E-271E-C801-1D52-A94C279D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1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F9AC5-971B-0D9D-9DCC-C8DFEE9BD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52960" cy="68922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3131-1A20-6F37-A446-E38F8C1C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C0000-3C2D-776A-366F-22CF3C5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225A32-6159-38DE-188E-D014A66E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058" y="1692635"/>
            <a:ext cx="6172200" cy="4342607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4285A5-3156-5AEC-D5DD-2CEDFE2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94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B507F-EC64-530D-4116-43C08C4D2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252960" cy="68922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3131-1A20-6F37-A446-E38F8C1C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107" y="6310312"/>
            <a:ext cx="2743200" cy="365125"/>
          </a:xfrm>
        </p:spPr>
        <p:txBody>
          <a:bodyPr/>
          <a:lstStyle>
            <a:lvl1pPr>
              <a:defRPr>
                <a:effectLst>
                  <a:glow rad="228600">
                    <a:schemeClr val="bg1">
                      <a:alpha val="88000"/>
                    </a:schemeClr>
                  </a:glow>
                </a:effectLst>
              </a:defRPr>
            </a:lvl1pPr>
          </a:lstStyle>
          <a:p>
            <a:fld id="{13D25777-FE85-B74E-85F7-5E26EFD381D9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C0000-3C2D-776A-366F-22CF3C5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4285A5-3156-5AEC-D5DD-2CEDFE2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37FB1A6-93B9-77A4-569A-8FBE15A94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19249"/>
            <a:ext cx="6172200" cy="424973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8AC87-36D8-BE95-87DB-392D2BE12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98E06B-17B9-A3B6-3B3F-405D7E377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715"/>
            <a:ext cx="12188949" cy="68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C2827-EA52-43DA-7387-58F15041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92C95-A731-3322-AFE3-ABE5F0DB8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BAC04-A324-731C-E24C-6D799C6C7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5777-FE85-B74E-85F7-5E26EFD381D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C421-6A7A-05A2-4338-DA333D9D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4FED-A1D9-A5B1-0535-CF53A7CD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044D-7462-EE41-B129-BC3A8B00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61" r:id="rId5"/>
    <p:sldLayoutId id="2147483663" r:id="rId6"/>
    <p:sldLayoutId id="2147483665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jMH1Ikb0nA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AD7D-AC17-1FDF-B833-6DCC006C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5F58-48AB-224D-3C69-086802ED0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E9BB2-FB2D-9D15-242E-6309C359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04" y="0"/>
            <a:ext cx="12443008" cy="69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8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Celebrating people of all abilities - IDPD December 3">
            <a:hlinkClick r:id="" action="ppaction://media"/>
            <a:extLst>
              <a:ext uri="{FF2B5EF4-FFF2-40B4-BE49-F238E27FC236}">
                <a16:creationId xmlns:a16="http://schemas.microsoft.com/office/drawing/2014/main" id="{B4B0CD15-7936-025E-0580-D0DE250004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7790" y="0"/>
            <a:ext cx="12307579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FC5A-96FE-AF91-974B-BDB3851D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IDPD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56B7-EC56-6188-59B0-74991791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</a:rPr>
              <a:t>International Day of Persons with Disabilities (IDPD)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is a United Nations-sanctioned day observed annually on December 3rd to raise global awareness about the rights, challenges, and contributions of persons with disabilities.</a:t>
            </a:r>
          </a:p>
          <a:p>
            <a:endParaRPr lang="en-US" dirty="0">
              <a:solidFill>
                <a:srgbClr val="374151"/>
              </a:solidFill>
            </a:endParaRPr>
          </a:p>
          <a:p>
            <a:r>
              <a:rPr lang="en-US" b="1" i="0" dirty="0">
                <a:solidFill>
                  <a:schemeClr val="accent1"/>
                </a:solidFill>
                <a:effectLst/>
              </a:rPr>
              <a:t>IDPD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aims to promote inclusion, accessibility, and equal opportunities for individuals with disabilities, fostering a more understanding and inclusive society.</a:t>
            </a:r>
          </a:p>
          <a:p>
            <a:endParaRPr lang="en-US" dirty="0">
              <a:solidFill>
                <a:srgbClr val="374151"/>
              </a:solidFill>
            </a:endParaRPr>
          </a:p>
          <a:p>
            <a:r>
              <a:rPr lang="en-US" b="0" i="0" dirty="0">
                <a:solidFill>
                  <a:srgbClr val="374151"/>
                </a:solidFill>
                <a:effectLst/>
              </a:rPr>
              <a:t>The day </a:t>
            </a:r>
            <a:r>
              <a:rPr lang="en-US" b="1" i="0" dirty="0">
                <a:solidFill>
                  <a:schemeClr val="accent1"/>
                </a:solidFill>
                <a:effectLst/>
              </a:rPr>
              <a:t>encourages advocacy efforts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to address barriers and promote a world where everyone, regardless of ability, can participate fully in all aspects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4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770D04-D2D5-941B-F9E0-9772A621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IDPD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0237B-1B1D-4E28-7692-59253376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Promoting Inclusivity: </a:t>
            </a:r>
            <a:r>
              <a:rPr lang="en-US" dirty="0"/>
              <a:t>Raising awareness about the rights, experiences, and contributions of individuals with disabilities.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Challenging Stigma and Stereotypes: </a:t>
            </a:r>
            <a:r>
              <a:rPr lang="en-US" dirty="0"/>
              <a:t>Challenging and breaking down stereotypes and stigmas. Allows a brave space for sharing personal stories, experiences and achievements. </a:t>
            </a: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Advocating for Equal Opportunity: </a:t>
            </a:r>
            <a:r>
              <a:rPr lang="en-US" b="0" i="0" dirty="0">
                <a:effectLst/>
              </a:rPr>
              <a:t>By highlighting the barriers faced by people with disabilities and calling for the removal of these barriers, IDPD contributes to the ongoing efforts to create a world where everyone can participate fully and enjoy equal opportunities and rights.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69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584E-FFA8-1819-2893-98F8F558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 from IMND@HYVE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769A-14D1-572F-C3AD-B829EEEF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what IMND is and how important it is to advocated for those Neurodiverse Ability and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40509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DCDE-65F5-6796-E0D0-3B605765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2004-46EC-72F2-1D2A-FCC29888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Create Inclusive Spaces:</a:t>
            </a:r>
            <a:r>
              <a:rPr lang="en-US" dirty="0"/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Encourage and participate in activities and events that promote accessibility and inclusion for all.</a:t>
            </a:r>
          </a:p>
          <a:p>
            <a:r>
              <a:rPr lang="en-US" b="1" dirty="0">
                <a:solidFill>
                  <a:schemeClr val="accent1"/>
                </a:solidFill>
              </a:rPr>
              <a:t>Support Inclusive Policies:</a:t>
            </a:r>
            <a:r>
              <a:rPr lang="en-US" dirty="0"/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Advocate for and support policies that promote inclusivity and equal opportunities for individuals with disabilities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Be Mindful of Language:</a:t>
            </a:r>
            <a:r>
              <a:rPr lang="en-US" dirty="0"/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Be mindful of the language you use and promote person-first language that emphasizes the individual rather than their disability.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Celebrate Achievement: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Celebrate the achievements and contributions of individuals with disabilities. Acknowledge their successes and talents, contributing to a positive and empowering narrative.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2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5C83-68A3-8A38-E7A8-2CD4B9F6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IMND@HYVE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C8F0-7BE7-020E-81D8-FB173416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Monday December 4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recognition of IDPD </a:t>
            </a:r>
            <a:r>
              <a:rPr lang="en-US" b="1" dirty="0">
                <a:solidFill>
                  <a:schemeClr val="accent1"/>
                </a:solidFill>
              </a:rPr>
              <a:t>wear blue </a:t>
            </a:r>
            <a:r>
              <a:rPr lang="en-US" dirty="0"/>
              <a:t>in support of our colleagues and loved ones with neurodiverse abilities and disabilities around the world</a:t>
            </a:r>
          </a:p>
        </p:txBody>
      </p:sp>
      <p:pic>
        <p:nvPicPr>
          <p:cNvPr id="2050" name="Picture 2" descr="190+ Multi Ethnic Group Of Boys And Men Wearing Blue Shirts Stock Photos,  Pictures &amp; Royalty-Free Images - iStock">
            <a:extLst>
              <a:ext uri="{FF2B5EF4-FFF2-40B4-BE49-F238E27FC236}">
                <a16:creationId xmlns:a16="http://schemas.microsoft.com/office/drawing/2014/main" id="{2AB7D1D7-3E98-03BD-8DD4-94FED6FA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6" y="3235485"/>
            <a:ext cx="4886085" cy="32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5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55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9322c1-93b4-4eac-b688-a6253a9f1d20">
      <Terms xmlns="http://schemas.microsoft.com/office/infopath/2007/PartnerControls"/>
    </lcf76f155ced4ddcb4097134ff3c332f>
    <TaxCatchAll xmlns="66af84a5-9811-475b-892d-50342787d518" xsi:nil="true"/>
    <Date0 xmlns="5a9322c1-93b4-4eac-b688-a6253a9f1d20" xsi:nil="true"/>
    <MigrationWizIdPermissions xmlns="5a9322c1-93b4-4eac-b688-a6253a9f1d20" xsi:nil="true"/>
    <MigrationWizIdDocumentLibraryPermissions xmlns="5a9322c1-93b4-4eac-b688-a6253a9f1d20" xsi:nil="true"/>
    <MigrationWizId xmlns="5a9322c1-93b4-4eac-b688-a6253a9f1d20" xsi:nil="true"/>
    <MigrationWizIdPermissionLevels xmlns="5a9322c1-93b4-4eac-b688-a6253a9f1d20" xsi:nil="true"/>
    <MigrationWizIdSecurityGroups xmlns="5a9322c1-93b4-4eac-b688-a6253a9f1d20" xsi:nil="true"/>
    <DATE xmlns="5a9322c1-93b4-4eac-b688-a6253a9f1d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2B3AA4503844EB4CE5174C7DE1224" ma:contentTypeVersion="33" ma:contentTypeDescription="Create a new document." ma:contentTypeScope="" ma:versionID="30a3a8cded1dd964039907725c48f9d1">
  <xsd:schema xmlns:xsd="http://www.w3.org/2001/XMLSchema" xmlns:xs="http://www.w3.org/2001/XMLSchema" xmlns:p="http://schemas.microsoft.com/office/2006/metadata/properties" xmlns:ns2="5a9322c1-93b4-4eac-b688-a6253a9f1d20" xmlns:ns3="66af84a5-9811-475b-892d-50342787d518" targetNamespace="http://schemas.microsoft.com/office/2006/metadata/properties" ma:root="true" ma:fieldsID="1958b2c9217c71f47b04f67cdbd1fdd8" ns2:_="" ns3:_="">
    <xsd:import namespace="5a9322c1-93b4-4eac-b688-a6253a9f1d20"/>
    <xsd:import namespace="66af84a5-9811-475b-892d-50342787d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ATE" minOccurs="0"/>
                <xsd:element ref="ns2:Date0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322c1-93b4-4eac-b688-a6253a9f1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16" nillable="true" ma:displayName="DATE" ma:format="DateOnly" ma:internalName="DATE" ma:readOnly="false">
      <xsd:simpleType>
        <xsd:restriction base="dms:DateTime"/>
      </xsd:simpleType>
    </xsd:element>
    <xsd:element name="Date0" ma:index="17" nillable="true" ma:displayName="Date" ma:format="DateOnly" ma:internalName="Date0" ma:readOnly="false">
      <xsd:simpleType>
        <xsd:restriction base="dms:DateTime"/>
      </xsd:simpleType>
    </xsd:element>
    <xsd:element name="MediaLengthInSeconds" ma:index="18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0f7b148-ca8e-42c9-920e-52e5e6763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igrationWizId" ma:index="25" nillable="true" ma:displayName="MigrationWizId" ma:internalName="MigrationWizId">
      <xsd:simpleType>
        <xsd:restriction base="dms:Text"/>
      </xsd:simpleType>
    </xsd:element>
    <xsd:element name="MigrationWizIdPermissions" ma:index="2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9" nillable="true" ma:displayName="MigrationWizIdSecurityGroups" ma:internalName="MigrationWizIdSecurityGroups">
      <xsd:simpleType>
        <xsd:restriction base="dms:Text"/>
      </xsd:simple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f84a5-9811-475b-892d-50342787d518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bb9941-9291-4048-bf42-577495e1886d}" ma:internalName="TaxCatchAll" ma:showField="CatchAllData" ma:web="66af84a5-9811-475b-892d-50342787d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5E513-A013-4610-AB95-F4F2E8EA5BC9}">
  <ds:schemaRefs>
    <ds:schemaRef ds:uri="http://schemas.microsoft.com/office/2006/metadata/properties"/>
    <ds:schemaRef ds:uri="5a9322c1-93b4-4eac-b688-a6253a9f1d20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6af84a5-9811-475b-892d-50342787d518"/>
  </ds:schemaRefs>
</ds:datastoreItem>
</file>

<file path=customXml/itemProps2.xml><?xml version="1.0" encoding="utf-8"?>
<ds:datastoreItem xmlns:ds="http://schemas.openxmlformats.org/officeDocument/2006/customXml" ds:itemID="{5C740F1A-3AC5-4278-9AAA-3871FB69F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322c1-93b4-4eac-b688-a6253a9f1d20"/>
    <ds:schemaRef ds:uri="66af84a5-9811-475b-892d-50342787d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D0CA5-673D-4328-B596-624CB10562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331</Words>
  <Application>Microsoft Office PowerPoint</Application>
  <PresentationFormat>Widescreen</PresentationFormat>
  <Paragraphs>19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What is IDPD</vt:lpstr>
      <vt:lpstr>The Importance of IDPD</vt:lpstr>
      <vt:lpstr>Team Members from IMND@HYVE</vt:lpstr>
      <vt:lpstr>Allyship</vt:lpstr>
      <vt:lpstr>Support IMND@HYVE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Shrum, Elizabeth</dc:creator>
  <cp:keywords/>
  <dc:description/>
  <cp:lastModifiedBy>Looper, Hillary</cp:lastModifiedBy>
  <cp:revision>19</cp:revision>
  <dcterms:created xsi:type="dcterms:W3CDTF">2023-03-22T16:42:48Z</dcterms:created>
  <dcterms:modified xsi:type="dcterms:W3CDTF">2024-02-27T16:50:38Z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Enabled">
    <vt:lpwstr>true</vt:lpwstr>
  </property>
  <property fmtid="{D5CDD505-2E9C-101B-9397-08002B2CF9AE}" pid="3" name="MSIP_Label_3a23c400-78e7-4d42-982d-273adef68ef9_SetDate">
    <vt:lpwstr>2023-03-22T16:49:46Z</vt:lpwstr>
  </property>
  <property fmtid="{D5CDD505-2E9C-101B-9397-08002B2CF9AE}" pid="4" name="MSIP_Label_3a23c400-78e7-4d42-982d-273adef68ef9_Method">
    <vt:lpwstr>Standard</vt:lpwstr>
  </property>
  <property fmtid="{D5CDD505-2E9C-101B-9397-08002B2CF9AE}" pid="5" name="MSIP_Label_3a23c400-78e7-4d42-982d-273adef68ef9_Name">
    <vt:lpwstr>3a23c400-78e7-4d42-982d-273adef68ef9</vt:lpwstr>
  </property>
  <property fmtid="{D5CDD505-2E9C-101B-9397-08002B2CF9AE}" pid="6" name="MSIP_Label_3a23c400-78e7-4d42-982d-273adef68ef9_SiteId">
    <vt:lpwstr>7fe14ab6-8f5d-4139-84bf-cd8aed0ee6b9</vt:lpwstr>
  </property>
  <property fmtid="{D5CDD505-2E9C-101B-9397-08002B2CF9AE}" pid="7" name="MSIP_Label_3a23c400-78e7-4d42-982d-273adef68ef9_ActionId">
    <vt:lpwstr>bdcf343e-fa0e-4023-b8fa-b69ac105a2ed</vt:lpwstr>
  </property>
  <property fmtid="{D5CDD505-2E9C-101B-9397-08002B2CF9AE}" pid="8" name="MSIP_Label_3a23c400-78e7-4d42-982d-273adef68ef9_ContentBits">
    <vt:lpwstr>0</vt:lpwstr>
  </property>
  <property fmtid="{D5CDD505-2E9C-101B-9397-08002B2CF9AE}" pid="9" name="ContentTypeId">
    <vt:lpwstr>0x0101003A32B3AA4503844EB4CE5174C7DE1224</vt:lpwstr>
  </property>
  <property fmtid="{D5CDD505-2E9C-101B-9397-08002B2CF9AE}" pid="10" name="MediaServiceImageTags">
    <vt:lpwstr/>
  </property>
</Properties>
</file>